
<file path=[Content_Types].xml><?xml version="1.0" encoding="utf-8"?>
<Types xmlns="http://schemas.openxmlformats.org/package/2006/content-types">
  <Default Extension="xml" ContentType="application/vnd.openxmlformats-officedocument.extended-properties+xml"/>
  <Default Extension="png" ContentType="image/png"/>
  <Default Extension="fntdata" ContentType="application/x-fontdata"/>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1.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Types>
</file>

<file path=_rels/.rels>&#65279;<?xml version="1.0" encoding="utf-8"?><Relationships xmlns="http://schemas.openxmlformats.org/package/2006/relationships"><Relationship Type="http://schemas.openxmlformats.org/officeDocument/2006/relationships/extended-properties" Target="/docProps/app.xml" Id="rId1" /><Relationship Type="http://schemas.openxmlformats.org/package/2006/relationships/metadata/core-properties" Target="/docProps/core.xml" Id="rId2" /><Relationship Type="http://schemas.openxmlformats.org/officeDocument/2006/relationships/officeDocument" Target="/ppt/presentation.xml" Id="rId3"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p:regular r:id="rId15"/>
    </p:embeddedFont>
    <p:embeddedFont>
      <p:font typeface="Petrona"/>
      <p:regular r:id="rId16"/>
    </p:embeddedFont>
    <p:embeddedFont>
      <p:font typeface="Petrona"/>
      <p:regular r:id="rId17"/>
    </p:embeddedFont>
    <p:embeddedFont>
      <p:font typeface="Petrona"/>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Master" Target="/ppt/slideMasters/slideMaster1.xml" Id="rId1" /><Relationship Type="http://schemas.openxmlformats.org/officeDocument/2006/relationships/slide" Target="/ppt/slides/slide1.xml" Id="rId2" /><Relationship Type="http://schemas.openxmlformats.org/officeDocument/2006/relationships/slide" Target="/ppt/slides/slide2.xml" Id="rId3" /><Relationship Type="http://schemas.openxmlformats.org/officeDocument/2006/relationships/slide" Target="/ppt/slides/slide3.xml" Id="rId4" /><Relationship Type="http://schemas.openxmlformats.org/officeDocument/2006/relationships/slide" Target="/ppt/slides/slide4.xml" Id="rId5" /><Relationship Type="http://schemas.openxmlformats.org/officeDocument/2006/relationships/slide" Target="/ppt/slides/slide5.xml" Id="rId6" /><Relationship Type="http://schemas.openxmlformats.org/officeDocument/2006/relationships/slide" Target="/ppt/slides/slide6.xml" Id="rId7" /><Relationship Type="http://schemas.openxmlformats.org/officeDocument/2006/relationships/slide" Target="/ppt/slides/slide7.xml" Id="rId8" /><Relationship Type="http://schemas.openxmlformats.org/officeDocument/2006/relationships/slide" Target="/ppt/slides/slide8.xml" Id="rId9" /><Relationship Type="http://schemas.openxmlformats.org/officeDocument/2006/relationships/notesMaster" Target="/ppt/notesMasters/notesMaster1.xml" Id="rId10" /><Relationship Type="http://schemas.openxmlformats.org/officeDocument/2006/relationships/presProps" Target="/ppt/presProps.xml" Id="rId11" /><Relationship Type="http://schemas.openxmlformats.org/officeDocument/2006/relationships/viewProps" Target="/ppt/viewProps.xml" Id="rId12" /><Relationship Type="http://schemas.openxmlformats.org/officeDocument/2006/relationships/theme" Target="/ppt/theme/theme1.xml" Id="rId13" /><Relationship Type="http://schemas.openxmlformats.org/officeDocument/2006/relationships/tableStyles" Target="/ppt/tableStyles.xml" Id="rId14" /><Relationship Type="http://schemas.openxmlformats.org/officeDocument/2006/relationships/font" Target="/ppt/fonts/font1.fntdata" Id="rId15" /><Relationship Type="http://schemas.openxmlformats.org/officeDocument/2006/relationships/font" Target="/ppt/fonts/font2.fntdata" Id="rId16" /><Relationship Type="http://schemas.openxmlformats.org/officeDocument/2006/relationships/font" Target="/ppt/fonts/font3.fntdata" Id="rId17" /><Relationship Type="http://schemas.openxmlformats.org/officeDocument/2006/relationships/font" Target="/ppt/fonts/font4.fntdata" Id="rId18" /><Relationship Type="http://schemas.openxmlformats.org/officeDocument/2006/relationships/font" Target="/ppt/fonts/font5.fntdata" Id="rId19" /><Relationship Type="http://schemas.openxmlformats.org/officeDocument/2006/relationships/font" Target="/ppt/fonts/font6.fntdata" Id="rId20" /><Relationship Type="http://schemas.openxmlformats.org/officeDocument/2006/relationships/font" Target="/ppt/fonts/font7.fntdata" Id="rId21" /><Relationship Type="http://schemas.openxmlformats.org/officeDocument/2006/relationships/font" Target="/ppt/fonts/font8.fntdata" Id="rId22" /></Relationships>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5-2.png>
</file>

<file path=ppt/media/image-5-3.png>
</file>

<file path=ppt/media/image-5-4.png>
</file>

<file path=ppt/media/image-6-1.png>
</file>

<file path=ppt/media/image-7-1.png>
</file>

<file path=ppt/media/image-7-2.png>
</file>

<file path=ppt/media/image-7-3.png>
</file>

<file path=ppt/media/image-7-4.png>
</file>

<file path=ppt/media/image-8-1.png>
</file>

<file path=ppt/notesMasters/_rels/notesMaster1.xml.rels>&#65279;<?xml version="1.0" encoding="utf-8"?><Relationships xmlns="http://schemas.openxmlformats.org/package/2006/relationships"><Relationship Type="http://schemas.openxmlformats.org/officeDocument/2006/relationships/theme" Target="/ppt/theme/theme1.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1.xml" Id="rId2" /></Relationships>
</file>

<file path=ppt/notesSlides/_rels/notesSlide2.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2.xml" Id="rId2" /></Relationships>
</file>

<file path=ppt/notesSlides/_rels/notesSlide3.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3.xml" Id="rId2" /></Relationships>
</file>

<file path=ppt/notesSlides/_rels/notesSlide4.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4.xml" Id="rId2" /></Relationships>
</file>

<file path=ppt/notesSlides/_rels/notesSlide5.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5.xml" Id="rId2" /></Relationships>
</file>

<file path=ppt/notesSlides/_rels/notesSlide6.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6.xml" Id="rId2" /></Relationships>
</file>

<file path=ppt/notesSlides/_rels/notesSlide7.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7.xml" Id="rId2" /></Relationships>
</file>

<file path=ppt/notesSlides/_rels/notesSlide8.xml.rels>&#65279;<?xml version="1.0" encoding="utf-8"?><Relationships xmlns="http://schemas.openxmlformats.org/package/2006/relationships"><Relationship Type="http://schemas.openxmlformats.org/officeDocument/2006/relationships/notesMaster" Target="/ppt/notesMasters/notesMaster1.xml" Id="rId1" /><Relationship Type="http://schemas.openxmlformats.org/officeDocument/2006/relationships/slide" Target="/ppt/slides/slide8.xml" Id="rId2"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2.xml.rels>&#65279;<?xml version="1.0" encoding="utf-8"?><Relationships xmlns="http://schemas.openxmlformats.org/package/2006/relationships"><Relationship Type="http://schemas.openxmlformats.org/officeDocument/2006/relationships/image" Target="/ppt/media/image-1002-1.png" Id="rId1" /><Relationship Type="http://schemas.openxmlformats.org/officeDocument/2006/relationships/image" Target="/ppt/media/image-1002-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3.xml.rels>&#65279;<?xml version="1.0" encoding="utf-8"?><Relationships xmlns="http://schemas.openxmlformats.org/package/2006/relationships"><Relationship Type="http://schemas.openxmlformats.org/officeDocument/2006/relationships/image" Target="/ppt/media/image-1003-1.png" Id="rId1" /><Relationship Type="http://schemas.openxmlformats.org/officeDocument/2006/relationships/image" Target="/ppt/media/image-1003-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4.xml.rels>&#65279;<?xml version="1.0" encoding="utf-8"?><Relationships xmlns="http://schemas.openxmlformats.org/package/2006/relationships"><Relationship Type="http://schemas.openxmlformats.org/officeDocument/2006/relationships/image" Target="/ppt/media/image-1004-1.png" Id="rId1" /><Relationship Type="http://schemas.openxmlformats.org/officeDocument/2006/relationships/image" Target="/ppt/media/image-1004-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5.xml.rels>&#65279;<?xml version="1.0" encoding="utf-8"?><Relationships xmlns="http://schemas.openxmlformats.org/package/2006/relationships"><Relationship Type="http://schemas.openxmlformats.org/officeDocument/2006/relationships/image" Target="/ppt/media/image-1005-1.png" Id="rId1" /><Relationship Type="http://schemas.openxmlformats.org/officeDocument/2006/relationships/image" Target="/ppt/media/image-1005-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6.xml.rels>&#65279;<?xml version="1.0" encoding="utf-8"?><Relationships xmlns="http://schemas.openxmlformats.org/package/2006/relationships"><Relationship Type="http://schemas.openxmlformats.org/officeDocument/2006/relationships/image" Target="/ppt/media/image-1006-1.png" Id="rId1" /><Relationship Type="http://schemas.openxmlformats.org/officeDocument/2006/relationships/image" Target="/ppt/media/image-1006-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7.xml.rels>&#65279;<?xml version="1.0" encoding="utf-8"?><Relationships xmlns="http://schemas.openxmlformats.org/package/2006/relationships"><Relationship Type="http://schemas.openxmlformats.org/officeDocument/2006/relationships/image" Target="/ppt/media/image-1007-1.png" Id="rId1" /><Relationship Type="http://schemas.openxmlformats.org/officeDocument/2006/relationships/image" Target="/ppt/media/image-1007-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8.xml.rels>&#65279;<?xml version="1.0" encoding="utf-8"?><Relationships xmlns="http://schemas.openxmlformats.org/package/2006/relationships"><Relationship Type="http://schemas.openxmlformats.org/officeDocument/2006/relationships/image" Target="/ppt/media/image-1008-1.png" Id="rId1" /><Relationship Type="http://schemas.openxmlformats.org/officeDocument/2006/relationships/image" Target="/ppt/media/image-1008-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_rels/slideLayout9.xml.rels>&#65279;<?xml version="1.0" encoding="utf-8"?><Relationships xmlns="http://schemas.openxmlformats.org/package/2006/relationships"><Relationship Type="http://schemas.openxmlformats.org/officeDocument/2006/relationships/image" Target="/ppt/media/image-1009-1.png" Id="rId1" /><Relationship Type="http://schemas.openxmlformats.org/officeDocument/2006/relationships/image" Target="/ppt/media/image-1009-2.png" Id="rId2" /><Relationship Type="http://schemas.openxmlformats.org/officeDocument/2006/relationships/slideMaster" Target="/ppt/slideMasters/slideMaster1.xml" Id="rId4" /><Relationship Type="http://schemas.openxmlformats.org/officeDocument/2006/relationships/hyperlink" Target="https://gamma.app/?utm_source=made-with-gamma" TargetMode="External" Id="rId3" /></Relationships>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2.xml" Id="rId2" /><Relationship Type="http://schemas.openxmlformats.org/officeDocument/2006/relationships/slideLayout" Target="/ppt/slideLayouts/slideLayout3.xml" Id="rId3" /><Relationship Type="http://schemas.openxmlformats.org/officeDocument/2006/relationships/slideLayout" Target="/ppt/slideLayouts/slideLayout4.xml" Id="rId4" /><Relationship Type="http://schemas.openxmlformats.org/officeDocument/2006/relationships/slideLayout" Target="/ppt/slideLayouts/slideLayout5.xml" Id="rId5" /><Relationship Type="http://schemas.openxmlformats.org/officeDocument/2006/relationships/slideLayout" Target="/ppt/slideLayouts/slideLayout6.xml" Id="rId6" /><Relationship Type="http://schemas.openxmlformats.org/officeDocument/2006/relationships/slideLayout" Target="/ppt/slideLayouts/slideLayout7.xml" Id="rId7" /><Relationship Type="http://schemas.openxmlformats.org/officeDocument/2006/relationships/slideLayout" Target="/ppt/slideLayouts/slideLayout8.xml" Id="rId8" /><Relationship Type="http://schemas.openxmlformats.org/officeDocument/2006/relationships/slideLayout" Target="/ppt/slideLayouts/slideLayout9.xml" Id="rId9" /><Relationship Type="http://schemas.openxmlformats.org/officeDocument/2006/relationships/theme" Target="/ppt/theme/theme1.xml" Id="rId10"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ppt/media/image-1-1.png" Id="rId1" /><Relationship Type="http://schemas.openxmlformats.org/officeDocument/2006/relationships/image" Target="/ppt/media/image-1-2.png" Id="rId2" /><Relationship Type="http://schemas.openxmlformats.org/officeDocument/2006/relationships/slideLayout" Target="/ppt/slideLayouts/slideLayout2.xml" Id="rId3" /><Relationship Type="http://schemas.openxmlformats.org/officeDocument/2006/relationships/notesSlide" Target="/ppt/notesSlides/notesSlide1.xml" Id="rId4" /></Relationships>
</file>

<file path=ppt/slides/_rels/slide2.xml.rels>&#65279;<?xml version="1.0" encoding="utf-8"?><Relationships xmlns="http://schemas.openxmlformats.org/package/2006/relationships"><Relationship Type="http://schemas.openxmlformats.org/officeDocument/2006/relationships/image" Target="/ppt/media/image-2-1.png" Id="rId1" /><Relationship Type="http://schemas.openxmlformats.org/officeDocument/2006/relationships/slideLayout" Target="/ppt/slideLayouts/slideLayout3.xml" Id="rId2" /><Relationship Type="http://schemas.openxmlformats.org/officeDocument/2006/relationships/notesSlide" Target="/ppt/notesSlides/notesSlide2.xml" Id="rId3" /></Relationships>
</file>

<file path=ppt/slides/_rels/slide3.xml.rels>&#65279;<?xml version="1.0" encoding="utf-8"?><Relationships xmlns="http://schemas.openxmlformats.org/package/2006/relationships"><Relationship Type="http://schemas.openxmlformats.org/officeDocument/2006/relationships/slideLayout" Target="/ppt/slideLayouts/slideLayout4.xml" Id="rId1" /><Relationship Type="http://schemas.openxmlformats.org/officeDocument/2006/relationships/notesSlide" Target="/ppt/notesSlides/notesSlide3.xml" Id="rId2" /></Relationships>
</file>

<file path=ppt/slides/_rels/slide4.xml.rels>&#65279;<?xml version="1.0" encoding="utf-8"?><Relationships xmlns="http://schemas.openxmlformats.org/package/2006/relationships"><Relationship Type="http://schemas.openxmlformats.org/officeDocument/2006/relationships/image" Target="/ppt/media/image-4-1.png" Id="rId1" /><Relationship Type="http://schemas.openxmlformats.org/officeDocument/2006/relationships/slideLayout" Target="/ppt/slideLayouts/slideLayout5.xml" Id="rId2" /><Relationship Type="http://schemas.openxmlformats.org/officeDocument/2006/relationships/notesSlide" Target="/ppt/notesSlides/notesSlide4.xml" Id="rId3" /></Relationships>
</file>

<file path=ppt/slides/_rels/slide5.xml.rels>&#65279;<?xml version="1.0" encoding="utf-8"?><Relationships xmlns="http://schemas.openxmlformats.org/package/2006/relationships"><Relationship Type="http://schemas.openxmlformats.org/officeDocument/2006/relationships/image" Target="/ppt/media/image-5-1.png" Id="rId1" /><Relationship Type="http://schemas.openxmlformats.org/officeDocument/2006/relationships/image" Target="/ppt/media/image-5-2.png" Id="rId2" /><Relationship Type="http://schemas.openxmlformats.org/officeDocument/2006/relationships/image" Target="/ppt/media/image-5-3.png" Id="rId3" /><Relationship Type="http://schemas.openxmlformats.org/officeDocument/2006/relationships/image" Target="/ppt/media/image-5-4.png" Id="rId4" /><Relationship Type="http://schemas.openxmlformats.org/officeDocument/2006/relationships/slideLayout" Target="/ppt/slideLayouts/slideLayout6.xml" Id="rId5" /><Relationship Type="http://schemas.openxmlformats.org/officeDocument/2006/relationships/notesSlide" Target="/ppt/notesSlides/notesSlide5.xml" Id="rId6" /></Relationships>
</file>

<file path=ppt/slides/_rels/slide6.xml.rels>&#65279;<?xml version="1.0" encoding="utf-8"?><Relationships xmlns="http://schemas.openxmlformats.org/package/2006/relationships"><Relationship Type="http://schemas.openxmlformats.org/officeDocument/2006/relationships/image" Target="/ppt/media/image-6-1.png" Id="rId1" /><Relationship Type="http://schemas.openxmlformats.org/officeDocument/2006/relationships/slideLayout" Target="/ppt/slideLayouts/slideLayout7.xml" Id="rId2" /><Relationship Type="http://schemas.openxmlformats.org/officeDocument/2006/relationships/notesSlide" Target="/ppt/notesSlides/notesSlide6.xml" Id="rId3" /></Relationships>
</file>

<file path=ppt/slides/_rels/slide7.xml.rels>&#65279;<?xml version="1.0" encoding="utf-8"?><Relationships xmlns="http://schemas.openxmlformats.org/package/2006/relationships"><Relationship Type="http://schemas.openxmlformats.org/officeDocument/2006/relationships/image" Target="/ppt/media/image-7-1.png" Id="rId1" /><Relationship Type="http://schemas.openxmlformats.org/officeDocument/2006/relationships/image" Target="/ppt/media/image-7-2.png" Id="rId2" /><Relationship Type="http://schemas.openxmlformats.org/officeDocument/2006/relationships/image" Target="/ppt/media/image-7-3.png" Id="rId3" /><Relationship Type="http://schemas.openxmlformats.org/officeDocument/2006/relationships/image" Target="/ppt/media/image-7-4.png" Id="rId4" /><Relationship Type="http://schemas.openxmlformats.org/officeDocument/2006/relationships/slideLayout" Target="/ppt/slideLayouts/slideLayout8.xml" Id="rId5" /><Relationship Type="http://schemas.openxmlformats.org/officeDocument/2006/relationships/notesSlide" Target="/ppt/notesSlides/notesSlide7.xml" Id="rId6" /></Relationships>
</file>

<file path=ppt/slides/_rels/slide8.xml.rels>&#65279;<?xml version="1.0" encoding="utf-8"?><Relationships xmlns="http://schemas.openxmlformats.org/package/2006/relationships"><Relationship Type="http://schemas.openxmlformats.org/officeDocument/2006/relationships/image" Target="/ppt/media/image-8-1.png" Id="rId1" /><Relationship Type="http://schemas.openxmlformats.org/officeDocument/2006/relationships/slideLayout" Target="/ppt/slideLayouts/slideLayout9.xml" Id="rId2" /><Relationship Type="http://schemas.openxmlformats.org/officeDocument/2006/relationships/notesSlide" Target="/ppt/notesSlides/notesSlide8.xml" Id="rId3"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20247"/>
            <a:ext cx="7556421" cy="4108133"/>
          </a:xfrm>
          <a:prstGeom prst="rect">
            <a:avLst/>
          </a:prstGeom>
          <a:noFill/>
          <a:ln/>
        </p:spPr>
        <p:txBody>
          <a:bodyPr wrap="square" lIns="0" tIns="0" rIns="0" bIns="0" rtlCol="0" anchor="t"/>
          <a:lstStyle/>
          <a:p>
            <a:pPr indent="0" marL="0">
              <a:lnSpc>
                <a:spcPts val="8050"/>
              </a:lnSpc>
              <a:buNone/>
            </a:pPr>
            <a:r>
              <a:rPr lang="en-US" sz="6450" b="1" dirty="0">
                <a:solidFill>
                  <a:srgbClr val="000000"/>
                </a:solidFill>
                <a:latin typeface="Petrona Bold" pitchFamily="34" charset="0"/>
                <a:ea typeface="Petrona Bold" pitchFamily="34" charset="-122"/>
                <a:cs typeface="Petrona Bold" pitchFamily="34" charset="-120"/>
              </a:rPr>
              <a:t>Home Automation System: A Comprehensive Project</a:t>
            </a:r>
            <a:endParaRPr lang="en-US" sz="6450" dirty="0"/>
          </a:p>
        </p:txBody>
      </p:sp>
      <p:sp>
        <p:nvSpPr>
          <p:cNvPr id="4" name="Text 1"/>
          <p:cNvSpPr/>
          <p:nvPr/>
        </p:nvSpPr>
        <p:spPr>
          <a:xfrm>
            <a:off x="793790" y="5468541"/>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Discover the power of a seamlessly integrated home automation system that transforms your living space into a hub of convenience, energy efficiency, and enhanced security.</a:t>
            </a:r>
            <a:endParaRPr lang="en-US" sz="1750" dirty="0"/>
          </a:p>
        </p:txBody>
      </p:sp>
      <p:sp>
        <p:nvSpPr>
          <p:cNvPr id="5" name="Shape 2"/>
          <p:cNvSpPr/>
          <p:nvPr/>
        </p:nvSpPr>
        <p:spPr>
          <a:xfrm>
            <a:off x="793790" y="6829306"/>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6836926"/>
            <a:ext cx="347663" cy="347663"/>
          </a:xfrm>
          <a:prstGeom prst="rect">
            <a:avLst/>
          </a:prstGeom>
        </p:spPr>
      </p:pic>
      <p:sp>
        <p:nvSpPr>
          <p:cNvPr id="7" name="Text 3"/>
          <p:cNvSpPr/>
          <p:nvPr/>
        </p:nvSpPr>
        <p:spPr>
          <a:xfrm>
            <a:off x="1270040" y="6812399"/>
            <a:ext cx="1939766" cy="396835"/>
          </a:xfrm>
          <a:prstGeom prst="rect">
            <a:avLst/>
          </a:prstGeom>
          <a:noFill/>
          <a:ln/>
        </p:spPr>
        <p:txBody>
          <a:bodyPr wrap="none" lIns="0" tIns="0" rIns="0" bIns="0" rtlCol="0" anchor="t"/>
          <a:lstStyle/>
          <a:p>
            <a:pPr algn="l" indent="0" marL="0">
              <a:lnSpc>
                <a:spcPts val="3100"/>
              </a:lnSpc>
              <a:buNone/>
            </a:pPr>
            <a:r>
              <a:rPr lang="en-US" sz="2200" b="1" dirty="0">
                <a:solidFill>
                  <a:srgbClr val="272525"/>
                </a:solidFill>
                <a:latin typeface="Inter Bold" pitchFamily="34" charset="0"/>
                <a:ea typeface="Inter Bold" pitchFamily="34" charset="-122"/>
                <a:cs typeface="Inter Bold" pitchFamily="34" charset="-120"/>
              </a:rPr>
              <a:t>by Mann Saini</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64198"/>
            <a:ext cx="9368433" cy="744260"/>
          </a:xfrm>
          <a:prstGeom prst="rect">
            <a:avLst/>
          </a:prstGeom>
          <a:noFill/>
          <a:ln/>
        </p:spPr>
        <p:txBody>
          <a:bodyPr wrap="non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Introduction to Home Automation</a:t>
            </a:r>
            <a:endParaRPr lang="en-US" sz="4650" dirty="0"/>
          </a:p>
        </p:txBody>
      </p:sp>
      <p:sp>
        <p:nvSpPr>
          <p:cNvPr id="4" name="Shape 1"/>
          <p:cNvSpPr/>
          <p:nvPr/>
        </p:nvSpPr>
        <p:spPr>
          <a:xfrm>
            <a:off x="793790" y="5403771"/>
            <a:ext cx="510302" cy="510302"/>
          </a:xfrm>
          <a:prstGeom prst="roundRect">
            <a:avLst>
              <a:gd name="adj" fmla="val 18669"/>
            </a:avLst>
          </a:prstGeom>
          <a:solidFill>
            <a:srgbClr val="CCEEFF"/>
          </a:solidFill>
          <a:ln w="7620">
            <a:solidFill>
              <a:srgbClr val="B2D4E5"/>
            </a:solidFill>
            <a:prstDash val="solid"/>
          </a:ln>
        </p:spPr>
      </p:sp>
      <p:sp>
        <p:nvSpPr>
          <p:cNvPr id="5" name="Text 2"/>
          <p:cNvSpPr/>
          <p:nvPr/>
        </p:nvSpPr>
        <p:spPr>
          <a:xfrm>
            <a:off x="972503" y="5480209"/>
            <a:ext cx="152876"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1</a:t>
            </a:r>
            <a:endParaRPr lang="en-US" sz="2800" dirty="0"/>
          </a:p>
        </p:txBody>
      </p:sp>
      <p:sp>
        <p:nvSpPr>
          <p:cNvPr id="6" name="Text 3"/>
          <p:cNvSpPr/>
          <p:nvPr/>
        </p:nvSpPr>
        <p:spPr>
          <a:xfrm>
            <a:off x="1530906" y="5403771"/>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Convenience</a:t>
            </a:r>
            <a:endParaRPr lang="en-US" sz="2300" dirty="0"/>
          </a:p>
        </p:txBody>
      </p:sp>
      <p:sp>
        <p:nvSpPr>
          <p:cNvPr id="7" name="Text 4"/>
          <p:cNvSpPr/>
          <p:nvPr/>
        </p:nvSpPr>
        <p:spPr>
          <a:xfrm>
            <a:off x="1530906" y="5911929"/>
            <a:ext cx="3459242"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Control your home's lighting, temperature, and appliances with a tap or voice command.</a:t>
            </a:r>
            <a:endParaRPr lang="en-US" sz="1750" dirty="0"/>
          </a:p>
        </p:txBody>
      </p:sp>
      <p:sp>
        <p:nvSpPr>
          <p:cNvPr id="8" name="Shape 5"/>
          <p:cNvSpPr/>
          <p:nvPr/>
        </p:nvSpPr>
        <p:spPr>
          <a:xfrm>
            <a:off x="5216962" y="5403771"/>
            <a:ext cx="510302" cy="510302"/>
          </a:xfrm>
          <a:prstGeom prst="roundRect">
            <a:avLst>
              <a:gd name="adj" fmla="val 18669"/>
            </a:avLst>
          </a:prstGeom>
          <a:solidFill>
            <a:srgbClr val="CCEEFF"/>
          </a:solidFill>
          <a:ln w="7620">
            <a:solidFill>
              <a:srgbClr val="B2D4E5"/>
            </a:solidFill>
            <a:prstDash val="solid"/>
          </a:ln>
        </p:spPr>
      </p:sp>
      <p:sp>
        <p:nvSpPr>
          <p:cNvPr id="9" name="Text 6"/>
          <p:cNvSpPr/>
          <p:nvPr/>
        </p:nvSpPr>
        <p:spPr>
          <a:xfrm>
            <a:off x="5370790" y="5480209"/>
            <a:ext cx="202525"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2</a:t>
            </a:r>
            <a:endParaRPr lang="en-US" sz="2800" dirty="0"/>
          </a:p>
        </p:txBody>
      </p:sp>
      <p:sp>
        <p:nvSpPr>
          <p:cNvPr id="10" name="Text 7"/>
          <p:cNvSpPr/>
          <p:nvPr/>
        </p:nvSpPr>
        <p:spPr>
          <a:xfrm>
            <a:off x="5954078" y="5403771"/>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Energy Savings</a:t>
            </a:r>
            <a:endParaRPr lang="en-US" sz="2300" dirty="0"/>
          </a:p>
        </p:txBody>
      </p:sp>
      <p:sp>
        <p:nvSpPr>
          <p:cNvPr id="11" name="Text 8"/>
          <p:cNvSpPr/>
          <p:nvPr/>
        </p:nvSpPr>
        <p:spPr>
          <a:xfrm>
            <a:off x="5954078" y="5911929"/>
            <a:ext cx="3459242"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Optimize energy usage and reduce utility bills through intelligent automation.</a:t>
            </a:r>
            <a:endParaRPr lang="en-US" sz="1750" dirty="0"/>
          </a:p>
        </p:txBody>
      </p:sp>
      <p:sp>
        <p:nvSpPr>
          <p:cNvPr id="12" name="Shape 9"/>
          <p:cNvSpPr/>
          <p:nvPr/>
        </p:nvSpPr>
        <p:spPr>
          <a:xfrm>
            <a:off x="9640133" y="5403771"/>
            <a:ext cx="510302" cy="510302"/>
          </a:xfrm>
          <a:prstGeom prst="roundRect">
            <a:avLst>
              <a:gd name="adj" fmla="val 18669"/>
            </a:avLst>
          </a:prstGeom>
          <a:solidFill>
            <a:srgbClr val="CCEEFF"/>
          </a:solidFill>
          <a:ln w="7620">
            <a:solidFill>
              <a:srgbClr val="B2D4E5"/>
            </a:solidFill>
            <a:prstDash val="solid"/>
          </a:ln>
        </p:spPr>
      </p:sp>
      <p:sp>
        <p:nvSpPr>
          <p:cNvPr id="13" name="Text 10"/>
          <p:cNvSpPr/>
          <p:nvPr/>
        </p:nvSpPr>
        <p:spPr>
          <a:xfrm>
            <a:off x="9794200" y="5480209"/>
            <a:ext cx="202168" cy="357307"/>
          </a:xfrm>
          <a:prstGeom prst="rect">
            <a:avLst/>
          </a:prstGeom>
          <a:noFill/>
          <a:ln/>
        </p:spPr>
        <p:txBody>
          <a:bodyPr wrap="none" lIns="0" tIns="0" rIns="0" bIns="0" rtlCol="0" anchor="t"/>
          <a:lstStyle/>
          <a:p>
            <a:pPr algn="ctr" indent="0" marL="0">
              <a:lnSpc>
                <a:spcPts val="2800"/>
              </a:lnSpc>
              <a:buNone/>
            </a:pPr>
            <a:r>
              <a:rPr lang="en-US" sz="2800" b="1" dirty="0">
                <a:solidFill>
                  <a:srgbClr val="272525"/>
                </a:solidFill>
                <a:latin typeface="Petrona Bold" pitchFamily="34" charset="0"/>
                <a:ea typeface="Petrona Bold" pitchFamily="34" charset="-122"/>
                <a:cs typeface="Petrona Bold" pitchFamily="34" charset="-120"/>
              </a:rPr>
              <a:t>3</a:t>
            </a:r>
            <a:endParaRPr lang="en-US" sz="2800" dirty="0"/>
          </a:p>
        </p:txBody>
      </p:sp>
      <p:sp>
        <p:nvSpPr>
          <p:cNvPr id="14" name="Text 11"/>
          <p:cNvSpPr/>
          <p:nvPr/>
        </p:nvSpPr>
        <p:spPr>
          <a:xfrm>
            <a:off x="10377249" y="5403771"/>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272525"/>
                </a:solidFill>
                <a:latin typeface="Petrona Bold" pitchFamily="34" charset="0"/>
                <a:ea typeface="Petrona Bold" pitchFamily="34" charset="-122"/>
                <a:cs typeface="Petrona Bold" pitchFamily="34" charset="-120"/>
              </a:rPr>
              <a:t>Security</a:t>
            </a:r>
            <a:endParaRPr lang="en-US" sz="2300" dirty="0"/>
          </a:p>
        </p:txBody>
      </p:sp>
      <p:sp>
        <p:nvSpPr>
          <p:cNvPr id="15" name="Text 12"/>
          <p:cNvSpPr/>
          <p:nvPr/>
        </p:nvSpPr>
        <p:spPr>
          <a:xfrm>
            <a:off x="10377249" y="5911929"/>
            <a:ext cx="3459242"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Enhance home security with smart locks, cameras, and automated alerts.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55125"/>
            <a:ext cx="130428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Tech Stack: Front-end (React), Operations (Java), Backend (Spring Boot, MySQL)</a:t>
            </a:r>
            <a:endParaRPr lang="en-US" sz="4650" dirty="0"/>
          </a:p>
        </p:txBody>
      </p:sp>
      <p:sp>
        <p:nvSpPr>
          <p:cNvPr id="3" name="Text 1"/>
          <p:cNvSpPr/>
          <p:nvPr/>
        </p:nvSpPr>
        <p:spPr>
          <a:xfrm>
            <a:off x="793790" y="4010620"/>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Front-end: React</a:t>
            </a:r>
            <a:endParaRPr lang="en-US" sz="2300" dirty="0"/>
          </a:p>
        </p:txBody>
      </p:sp>
      <p:sp>
        <p:nvSpPr>
          <p:cNvPr id="4" name="Text 2"/>
          <p:cNvSpPr/>
          <p:nvPr/>
        </p:nvSpPr>
        <p:spPr>
          <a:xfrm>
            <a:off x="793790" y="4609505"/>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Develop a seamless and responsive user interface using the powerful React framework.</a:t>
            </a:r>
            <a:endParaRPr lang="en-US" sz="1750" dirty="0"/>
          </a:p>
        </p:txBody>
      </p:sp>
      <p:sp>
        <p:nvSpPr>
          <p:cNvPr id="5" name="Text 3"/>
          <p:cNvSpPr/>
          <p:nvPr/>
        </p:nvSpPr>
        <p:spPr>
          <a:xfrm>
            <a:off x="5332928" y="4010620"/>
            <a:ext cx="2977039" cy="372070"/>
          </a:xfrm>
          <a:prstGeom prst="rect">
            <a:avLst/>
          </a:prstGeom>
          <a:noFill/>
          <a:ln/>
        </p:spPr>
        <p:txBody>
          <a:bodyPr wrap="non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Operations: Java</a:t>
            </a:r>
            <a:endParaRPr lang="en-US" sz="2300" dirty="0"/>
          </a:p>
        </p:txBody>
      </p:sp>
      <p:sp>
        <p:nvSpPr>
          <p:cNvPr id="6" name="Text 4"/>
          <p:cNvSpPr/>
          <p:nvPr/>
        </p:nvSpPr>
        <p:spPr>
          <a:xfrm>
            <a:off x="5332928" y="4609505"/>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Leverage the versatility of Java to handle the operational functionality of the system.</a:t>
            </a:r>
            <a:endParaRPr lang="en-US" sz="1750" dirty="0"/>
          </a:p>
        </p:txBody>
      </p:sp>
      <p:sp>
        <p:nvSpPr>
          <p:cNvPr id="7" name="Text 5"/>
          <p:cNvSpPr/>
          <p:nvPr/>
        </p:nvSpPr>
        <p:spPr>
          <a:xfrm>
            <a:off x="9872067" y="4010620"/>
            <a:ext cx="3978116" cy="744141"/>
          </a:xfrm>
          <a:prstGeom prst="rect">
            <a:avLst/>
          </a:prstGeom>
          <a:noFill/>
          <a:ln/>
        </p:spPr>
        <p:txBody>
          <a:bodyPr wrap="square" lIns="0" tIns="0" rIns="0" bIns="0" rtlCol="0" anchor="t"/>
          <a:lstStyle/>
          <a:p>
            <a:pPr indent="0" marL="0">
              <a:lnSpc>
                <a:spcPts val="2900"/>
              </a:lnSpc>
              <a:buNone/>
            </a:pPr>
            <a:r>
              <a:rPr lang="en-US" sz="2300" b="1" dirty="0">
                <a:solidFill>
                  <a:srgbClr val="000000"/>
                </a:solidFill>
                <a:latin typeface="Petrona Bold" pitchFamily="34" charset="0"/>
                <a:ea typeface="Petrona Bold" pitchFamily="34" charset="-122"/>
                <a:cs typeface="Petrona Bold" pitchFamily="34" charset="-120"/>
              </a:rPr>
              <a:t>Backend: Spring Boot, MySQL</a:t>
            </a:r>
            <a:endParaRPr lang="en-US" sz="2300" dirty="0"/>
          </a:p>
        </p:txBody>
      </p:sp>
      <p:sp>
        <p:nvSpPr>
          <p:cNvPr id="8" name="Text 6"/>
          <p:cNvSpPr/>
          <p:nvPr/>
        </p:nvSpPr>
        <p:spPr>
          <a:xfrm>
            <a:off x="9872067" y="4981575"/>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Implement the backend using the Spring Boot framework and a MySQL database for data storage.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6495" y="598646"/>
            <a:ext cx="7623810" cy="1425178"/>
          </a:xfrm>
          <a:prstGeom prst="rect">
            <a:avLst/>
          </a:prstGeom>
          <a:noFill/>
          <a:ln/>
        </p:spPr>
        <p:txBody>
          <a:bodyPr wrap="square" lIns="0" tIns="0" rIns="0" bIns="0" rtlCol="0" anchor="t"/>
          <a:lstStyle/>
          <a:p>
            <a:pPr indent="0" marL="0">
              <a:lnSpc>
                <a:spcPts val="5600"/>
              </a:lnSpc>
              <a:buNone/>
            </a:pPr>
            <a:r>
              <a:rPr lang="en-US" sz="4450" b="1" dirty="0">
                <a:solidFill>
                  <a:srgbClr val="000000"/>
                </a:solidFill>
                <a:latin typeface="Petrona Bold" pitchFamily="34" charset="0"/>
                <a:ea typeface="Petrona Bold" pitchFamily="34" charset="-122"/>
                <a:cs typeface="Petrona Bold" pitchFamily="34" charset="-120"/>
              </a:rPr>
              <a:t>Designing the User Interface with React</a:t>
            </a:r>
            <a:endParaRPr lang="en-US" sz="4450" dirty="0"/>
          </a:p>
        </p:txBody>
      </p:sp>
      <p:sp>
        <p:nvSpPr>
          <p:cNvPr id="4" name="Shape 1"/>
          <p:cNvSpPr/>
          <p:nvPr/>
        </p:nvSpPr>
        <p:spPr>
          <a:xfrm>
            <a:off x="6557010" y="2349579"/>
            <a:ext cx="30480" cy="5281374"/>
          </a:xfrm>
          <a:prstGeom prst="roundRect">
            <a:avLst>
              <a:gd name="adj" fmla="val 299258"/>
            </a:avLst>
          </a:prstGeom>
          <a:solidFill>
            <a:srgbClr val="B2D4E5"/>
          </a:solidFill>
          <a:ln/>
        </p:spPr>
      </p:sp>
      <p:sp>
        <p:nvSpPr>
          <p:cNvPr id="5" name="Shape 2"/>
          <p:cNvSpPr/>
          <p:nvPr/>
        </p:nvSpPr>
        <p:spPr>
          <a:xfrm>
            <a:off x="6786086" y="2822972"/>
            <a:ext cx="760095" cy="30480"/>
          </a:xfrm>
          <a:prstGeom prst="roundRect">
            <a:avLst>
              <a:gd name="adj" fmla="val 299258"/>
            </a:avLst>
          </a:prstGeom>
          <a:solidFill>
            <a:srgbClr val="B2D4E5"/>
          </a:solidFill>
          <a:ln/>
        </p:spPr>
      </p:sp>
      <p:sp>
        <p:nvSpPr>
          <p:cNvPr id="6" name="Shape 3"/>
          <p:cNvSpPr/>
          <p:nvPr/>
        </p:nvSpPr>
        <p:spPr>
          <a:xfrm>
            <a:off x="6327934" y="2593896"/>
            <a:ext cx="488633" cy="488633"/>
          </a:xfrm>
          <a:prstGeom prst="roundRect">
            <a:avLst>
              <a:gd name="adj" fmla="val 18667"/>
            </a:avLst>
          </a:prstGeom>
          <a:solidFill>
            <a:srgbClr val="CCEEFF"/>
          </a:solidFill>
          <a:ln w="7620">
            <a:solidFill>
              <a:srgbClr val="B2D4E5"/>
            </a:solidFill>
            <a:prstDash val="solid"/>
          </a:ln>
        </p:spPr>
      </p:sp>
      <p:sp>
        <p:nvSpPr>
          <p:cNvPr id="7" name="Text 4"/>
          <p:cNvSpPr/>
          <p:nvPr/>
        </p:nvSpPr>
        <p:spPr>
          <a:xfrm>
            <a:off x="6499027" y="2667119"/>
            <a:ext cx="146447"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Petrona Bold" pitchFamily="34" charset="0"/>
                <a:ea typeface="Petrona Bold" pitchFamily="34" charset="-122"/>
                <a:cs typeface="Petrona Bold" pitchFamily="34" charset="-120"/>
              </a:rPr>
              <a:t>1</a:t>
            </a:r>
            <a:endParaRPr lang="en-US" sz="2650" dirty="0"/>
          </a:p>
        </p:txBody>
      </p:sp>
      <p:sp>
        <p:nvSpPr>
          <p:cNvPr id="8" name="Text 5"/>
          <p:cNvSpPr/>
          <p:nvPr/>
        </p:nvSpPr>
        <p:spPr>
          <a:xfrm>
            <a:off x="7766685" y="2566749"/>
            <a:ext cx="2850356"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Petrona Bold" pitchFamily="34" charset="0"/>
                <a:ea typeface="Petrona Bold" pitchFamily="34" charset="-122"/>
                <a:cs typeface="Petrona Bold" pitchFamily="34" charset="-120"/>
              </a:rPr>
              <a:t>Component Design</a:t>
            </a:r>
            <a:endParaRPr lang="en-US" sz="2200" dirty="0"/>
          </a:p>
        </p:txBody>
      </p:sp>
      <p:sp>
        <p:nvSpPr>
          <p:cNvPr id="9" name="Text 6"/>
          <p:cNvSpPr/>
          <p:nvPr/>
        </p:nvSpPr>
        <p:spPr>
          <a:xfrm>
            <a:off x="7766685" y="3053239"/>
            <a:ext cx="6103620" cy="694849"/>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Carefully craft reusable UI components that provide a seamless and responsive user experience.</a:t>
            </a:r>
            <a:endParaRPr lang="en-US" sz="1700" dirty="0"/>
          </a:p>
        </p:txBody>
      </p:sp>
      <p:sp>
        <p:nvSpPr>
          <p:cNvPr id="10" name="Shape 7"/>
          <p:cNvSpPr/>
          <p:nvPr/>
        </p:nvSpPr>
        <p:spPr>
          <a:xfrm>
            <a:off x="6786086" y="4655820"/>
            <a:ext cx="760095" cy="30480"/>
          </a:xfrm>
          <a:prstGeom prst="roundRect">
            <a:avLst>
              <a:gd name="adj" fmla="val 299258"/>
            </a:avLst>
          </a:prstGeom>
          <a:solidFill>
            <a:srgbClr val="B2D4E5"/>
          </a:solidFill>
          <a:ln/>
        </p:spPr>
      </p:sp>
      <p:sp>
        <p:nvSpPr>
          <p:cNvPr id="11" name="Shape 8"/>
          <p:cNvSpPr/>
          <p:nvPr/>
        </p:nvSpPr>
        <p:spPr>
          <a:xfrm>
            <a:off x="6327934" y="4426744"/>
            <a:ext cx="488633" cy="488633"/>
          </a:xfrm>
          <a:prstGeom prst="roundRect">
            <a:avLst>
              <a:gd name="adj" fmla="val 18667"/>
            </a:avLst>
          </a:prstGeom>
          <a:solidFill>
            <a:srgbClr val="CCEEFF"/>
          </a:solidFill>
          <a:ln w="7620">
            <a:solidFill>
              <a:srgbClr val="B2D4E5"/>
            </a:solidFill>
            <a:prstDash val="solid"/>
          </a:ln>
        </p:spPr>
      </p:sp>
      <p:sp>
        <p:nvSpPr>
          <p:cNvPr id="12" name="Text 9"/>
          <p:cNvSpPr/>
          <p:nvPr/>
        </p:nvSpPr>
        <p:spPr>
          <a:xfrm>
            <a:off x="6475214" y="4499967"/>
            <a:ext cx="193953"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Petrona Bold" pitchFamily="34" charset="0"/>
                <a:ea typeface="Petrona Bold" pitchFamily="34" charset="-122"/>
                <a:cs typeface="Petrona Bold" pitchFamily="34" charset="-120"/>
              </a:rPr>
              <a:t>2</a:t>
            </a:r>
            <a:endParaRPr lang="en-US" sz="2650" dirty="0"/>
          </a:p>
        </p:txBody>
      </p:sp>
      <p:sp>
        <p:nvSpPr>
          <p:cNvPr id="13" name="Text 10"/>
          <p:cNvSpPr/>
          <p:nvPr/>
        </p:nvSpPr>
        <p:spPr>
          <a:xfrm>
            <a:off x="7766685" y="4399598"/>
            <a:ext cx="2850356"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Petrona Bold" pitchFamily="34" charset="0"/>
                <a:ea typeface="Petrona Bold" pitchFamily="34" charset="-122"/>
                <a:cs typeface="Petrona Bold" pitchFamily="34" charset="-120"/>
              </a:rPr>
              <a:t>State Management</a:t>
            </a:r>
            <a:endParaRPr lang="en-US" sz="2200" dirty="0"/>
          </a:p>
        </p:txBody>
      </p:sp>
      <p:sp>
        <p:nvSpPr>
          <p:cNvPr id="14" name="Text 11"/>
          <p:cNvSpPr/>
          <p:nvPr/>
        </p:nvSpPr>
        <p:spPr>
          <a:xfrm>
            <a:off x="7766685" y="4886087"/>
            <a:ext cx="6103620" cy="694849"/>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Implement effective state management strategies to ensure a smooth and efficient interface.</a:t>
            </a:r>
            <a:endParaRPr lang="en-US" sz="1700" dirty="0"/>
          </a:p>
        </p:txBody>
      </p:sp>
      <p:sp>
        <p:nvSpPr>
          <p:cNvPr id="15" name="Shape 12"/>
          <p:cNvSpPr/>
          <p:nvPr/>
        </p:nvSpPr>
        <p:spPr>
          <a:xfrm>
            <a:off x="6786086" y="6488668"/>
            <a:ext cx="760095" cy="30480"/>
          </a:xfrm>
          <a:prstGeom prst="roundRect">
            <a:avLst>
              <a:gd name="adj" fmla="val 299258"/>
            </a:avLst>
          </a:prstGeom>
          <a:solidFill>
            <a:srgbClr val="B2D4E5"/>
          </a:solidFill>
          <a:ln/>
        </p:spPr>
      </p:sp>
      <p:sp>
        <p:nvSpPr>
          <p:cNvPr id="16" name="Shape 13"/>
          <p:cNvSpPr/>
          <p:nvPr/>
        </p:nvSpPr>
        <p:spPr>
          <a:xfrm>
            <a:off x="6327934" y="6259592"/>
            <a:ext cx="488633" cy="488633"/>
          </a:xfrm>
          <a:prstGeom prst="roundRect">
            <a:avLst>
              <a:gd name="adj" fmla="val 18667"/>
            </a:avLst>
          </a:prstGeom>
          <a:solidFill>
            <a:srgbClr val="CCEEFF"/>
          </a:solidFill>
          <a:ln w="7620">
            <a:solidFill>
              <a:srgbClr val="B2D4E5"/>
            </a:solidFill>
            <a:prstDash val="solid"/>
          </a:ln>
        </p:spPr>
      </p:sp>
      <p:sp>
        <p:nvSpPr>
          <p:cNvPr id="17" name="Text 14"/>
          <p:cNvSpPr/>
          <p:nvPr/>
        </p:nvSpPr>
        <p:spPr>
          <a:xfrm>
            <a:off x="6475452" y="6332815"/>
            <a:ext cx="193596" cy="342067"/>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Petrona Bold" pitchFamily="34" charset="0"/>
                <a:ea typeface="Petrona Bold" pitchFamily="34" charset="-122"/>
                <a:cs typeface="Petrona Bold" pitchFamily="34" charset="-120"/>
              </a:rPr>
              <a:t>3</a:t>
            </a:r>
            <a:endParaRPr lang="en-US" sz="2650" dirty="0"/>
          </a:p>
        </p:txBody>
      </p:sp>
      <p:sp>
        <p:nvSpPr>
          <p:cNvPr id="18" name="Text 15"/>
          <p:cNvSpPr/>
          <p:nvPr/>
        </p:nvSpPr>
        <p:spPr>
          <a:xfrm>
            <a:off x="7766685" y="6232446"/>
            <a:ext cx="2850356" cy="356235"/>
          </a:xfrm>
          <a:prstGeom prst="rect">
            <a:avLst/>
          </a:prstGeom>
          <a:noFill/>
          <a:ln/>
        </p:spPr>
        <p:txBody>
          <a:bodyPr wrap="none" lIns="0" tIns="0" rIns="0" bIns="0" rtlCol="0" anchor="t"/>
          <a:lstStyle/>
          <a:p>
            <a:pPr algn="l" indent="0" marL="0">
              <a:lnSpc>
                <a:spcPts val="2800"/>
              </a:lnSpc>
              <a:buNone/>
            </a:pPr>
            <a:r>
              <a:rPr lang="en-US" sz="2200" b="1" dirty="0">
                <a:solidFill>
                  <a:srgbClr val="272525"/>
                </a:solidFill>
                <a:latin typeface="Petrona Bold" pitchFamily="34" charset="0"/>
                <a:ea typeface="Petrona Bold" pitchFamily="34" charset="-122"/>
                <a:cs typeface="Petrona Bold" pitchFamily="34" charset="-120"/>
              </a:rPr>
              <a:t>Responsive Layout</a:t>
            </a:r>
            <a:endParaRPr lang="en-US" sz="2200" dirty="0"/>
          </a:p>
        </p:txBody>
      </p:sp>
      <p:sp>
        <p:nvSpPr>
          <p:cNvPr id="19" name="Text 16"/>
          <p:cNvSpPr/>
          <p:nvPr/>
        </p:nvSpPr>
        <p:spPr>
          <a:xfrm>
            <a:off x="7766685" y="6718935"/>
            <a:ext cx="6103620" cy="694849"/>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Develop a responsive layout that adapts to various device sizes and screen resolutions.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838"/>
          </a:xfrm>
          <a:prstGeom prst="rect">
            <a:avLst/>
          </a:prstGeom>
        </p:spPr>
      </p:pic>
      <p:sp>
        <p:nvSpPr>
          <p:cNvPr id="3" name="Text 0"/>
          <p:cNvSpPr/>
          <p:nvPr/>
        </p:nvSpPr>
        <p:spPr>
          <a:xfrm>
            <a:off x="766882" y="602456"/>
            <a:ext cx="7610237" cy="1437799"/>
          </a:xfrm>
          <a:prstGeom prst="rect">
            <a:avLst/>
          </a:prstGeom>
          <a:noFill/>
          <a:ln/>
        </p:spPr>
        <p:txBody>
          <a:bodyPr wrap="square" lIns="0" tIns="0" rIns="0" bIns="0" rtlCol="0" anchor="t"/>
          <a:lstStyle/>
          <a:p>
            <a:pPr indent="0" marL="0">
              <a:lnSpc>
                <a:spcPts val="5650"/>
              </a:lnSpc>
              <a:buNone/>
            </a:pPr>
            <a:r>
              <a:rPr lang="en-US" sz="4500" b="1" dirty="0">
                <a:solidFill>
                  <a:srgbClr val="000000"/>
                </a:solidFill>
                <a:latin typeface="Petrona Bold" pitchFamily="34" charset="0"/>
                <a:ea typeface="Petrona Bold" pitchFamily="34" charset="-122"/>
                <a:cs typeface="Petrona Bold" pitchFamily="34" charset="-120"/>
              </a:rPr>
              <a:t>Integrating Java for Operational Functionality</a:t>
            </a:r>
            <a:endParaRPr lang="en-US" sz="4500" dirty="0"/>
          </a:p>
        </p:txBody>
      </p:sp>
      <p:pic>
        <p:nvPicPr>
          <p:cNvPr id="4" name="Image 1" descr="preencoded.png">    </p:cNvPr>
          <p:cNvPicPr>
            <a:picLocks noChangeAspect="1"/>
          </p:cNvPicPr>
          <p:nvPr/>
        </p:nvPicPr>
        <p:blipFill>
          <a:blip r:embed="rId2"/>
          <a:stretch>
            <a:fillRect/>
          </a:stretch>
        </p:blipFill>
        <p:spPr>
          <a:xfrm>
            <a:off x="766882" y="2368868"/>
            <a:ext cx="1095494" cy="1752838"/>
          </a:xfrm>
          <a:prstGeom prst="rect">
            <a:avLst/>
          </a:prstGeom>
        </p:spPr>
      </p:pic>
      <p:sp>
        <p:nvSpPr>
          <p:cNvPr id="5" name="Text 1"/>
          <p:cNvSpPr/>
          <p:nvPr/>
        </p:nvSpPr>
        <p:spPr>
          <a:xfrm>
            <a:off x="2190988" y="2587943"/>
            <a:ext cx="2875836" cy="359331"/>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Device Integration</a:t>
            </a:r>
            <a:endParaRPr lang="en-US" sz="2250" dirty="0"/>
          </a:p>
        </p:txBody>
      </p:sp>
      <p:sp>
        <p:nvSpPr>
          <p:cNvPr id="6" name="Text 2"/>
          <p:cNvSpPr/>
          <p:nvPr/>
        </p:nvSpPr>
        <p:spPr>
          <a:xfrm>
            <a:off x="2190988" y="3078718"/>
            <a:ext cx="6186130" cy="70104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Leverage Java's capabilities to seamlessly integrate various smart home devices and sensors.</a:t>
            </a:r>
            <a:endParaRPr lang="en-US" sz="1700" dirty="0"/>
          </a:p>
        </p:txBody>
      </p:sp>
      <p:pic>
        <p:nvPicPr>
          <p:cNvPr id="7" name="Image 2" descr="preencoded.png">    </p:cNvPr>
          <p:cNvPicPr>
            <a:picLocks noChangeAspect="1"/>
          </p:cNvPicPr>
          <p:nvPr/>
        </p:nvPicPr>
        <p:blipFill>
          <a:blip r:embed="rId3"/>
          <a:stretch>
            <a:fillRect/>
          </a:stretch>
        </p:blipFill>
        <p:spPr>
          <a:xfrm>
            <a:off x="766882" y="4121706"/>
            <a:ext cx="1095494" cy="1752838"/>
          </a:xfrm>
          <a:prstGeom prst="rect">
            <a:avLst/>
          </a:prstGeom>
        </p:spPr>
      </p:pic>
      <p:sp>
        <p:nvSpPr>
          <p:cNvPr id="8" name="Text 3"/>
          <p:cNvSpPr/>
          <p:nvPr/>
        </p:nvSpPr>
        <p:spPr>
          <a:xfrm>
            <a:off x="2190988" y="4340781"/>
            <a:ext cx="3131939" cy="359331"/>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Automation Algorithms</a:t>
            </a:r>
            <a:endParaRPr lang="en-US" sz="2250" dirty="0"/>
          </a:p>
        </p:txBody>
      </p:sp>
      <p:sp>
        <p:nvSpPr>
          <p:cNvPr id="9" name="Text 4"/>
          <p:cNvSpPr/>
          <p:nvPr/>
        </p:nvSpPr>
        <p:spPr>
          <a:xfrm>
            <a:off x="2190988" y="4831556"/>
            <a:ext cx="6186130" cy="70104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Develop intelligent algorithms in Java to automate home functions based on user preferences.</a:t>
            </a:r>
            <a:endParaRPr lang="en-US" sz="1700" dirty="0"/>
          </a:p>
        </p:txBody>
      </p:sp>
      <p:pic>
        <p:nvPicPr>
          <p:cNvPr id="10" name="Image 3" descr="preencoded.png">    </p:cNvPr>
          <p:cNvPicPr>
            <a:picLocks noChangeAspect="1"/>
          </p:cNvPicPr>
          <p:nvPr/>
        </p:nvPicPr>
        <p:blipFill>
          <a:blip r:embed="rId4"/>
          <a:stretch>
            <a:fillRect/>
          </a:stretch>
        </p:blipFill>
        <p:spPr>
          <a:xfrm>
            <a:off x="766882" y="5874544"/>
            <a:ext cx="1095494" cy="1752838"/>
          </a:xfrm>
          <a:prstGeom prst="rect">
            <a:avLst/>
          </a:prstGeom>
        </p:spPr>
      </p:pic>
      <p:sp>
        <p:nvSpPr>
          <p:cNvPr id="11" name="Text 5"/>
          <p:cNvSpPr/>
          <p:nvPr/>
        </p:nvSpPr>
        <p:spPr>
          <a:xfrm>
            <a:off x="2190988" y="6093619"/>
            <a:ext cx="2875836" cy="359331"/>
          </a:xfrm>
          <a:prstGeom prst="rect">
            <a:avLst/>
          </a:prstGeom>
          <a:noFill/>
          <a:ln/>
        </p:spPr>
        <p:txBody>
          <a:bodyPr wrap="non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Real-time Monitoring</a:t>
            </a:r>
            <a:endParaRPr lang="en-US" sz="2250" dirty="0"/>
          </a:p>
        </p:txBody>
      </p:sp>
      <p:sp>
        <p:nvSpPr>
          <p:cNvPr id="12" name="Text 6"/>
          <p:cNvSpPr/>
          <p:nvPr/>
        </p:nvSpPr>
        <p:spPr>
          <a:xfrm>
            <a:off x="2190988" y="6584394"/>
            <a:ext cx="6186130" cy="70104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Utilize Java's robust event handling and processing to provide real-time monitoring and control.</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75560"/>
          </a:xfrm>
          <a:prstGeom prst="rect">
            <a:avLst/>
          </a:prstGeom>
        </p:spPr>
      </p:pic>
      <p:sp>
        <p:nvSpPr>
          <p:cNvPr id="3" name="Text 0"/>
          <p:cNvSpPr/>
          <p:nvPr/>
        </p:nvSpPr>
        <p:spPr>
          <a:xfrm>
            <a:off x="721162" y="3258979"/>
            <a:ext cx="12171998" cy="676037"/>
          </a:xfrm>
          <a:prstGeom prst="rect">
            <a:avLst/>
          </a:prstGeom>
          <a:noFill/>
          <a:ln/>
        </p:spPr>
        <p:txBody>
          <a:bodyPr wrap="none" lIns="0" tIns="0" rIns="0" bIns="0" rtlCol="0" anchor="t"/>
          <a:lstStyle/>
          <a:p>
            <a:pPr indent="0" marL="0">
              <a:lnSpc>
                <a:spcPts val="5300"/>
              </a:lnSpc>
              <a:buNone/>
            </a:pPr>
            <a:r>
              <a:rPr lang="en-US" sz="4250" b="1" dirty="0">
                <a:solidFill>
                  <a:srgbClr val="000000"/>
                </a:solidFill>
                <a:latin typeface="Petrona Bold" pitchFamily="34" charset="0"/>
                <a:ea typeface="Petrona Bold" pitchFamily="34" charset="-122"/>
                <a:cs typeface="Petrona Bold" pitchFamily="34" charset="-120"/>
              </a:rPr>
              <a:t>Implementing Spring Boot for Backend Solutions</a:t>
            </a:r>
            <a:endParaRPr lang="en-US" sz="4250" dirty="0"/>
          </a:p>
        </p:txBody>
      </p:sp>
      <p:sp>
        <p:nvSpPr>
          <p:cNvPr id="4" name="Shape 1"/>
          <p:cNvSpPr/>
          <p:nvPr/>
        </p:nvSpPr>
        <p:spPr>
          <a:xfrm>
            <a:off x="721162" y="4243983"/>
            <a:ext cx="6491049" cy="1548051"/>
          </a:xfrm>
          <a:prstGeom prst="roundRect">
            <a:avLst>
              <a:gd name="adj" fmla="val 5590"/>
            </a:avLst>
          </a:prstGeom>
          <a:solidFill>
            <a:srgbClr val="CCEEFF"/>
          </a:solidFill>
          <a:ln w="7620">
            <a:solidFill>
              <a:srgbClr val="B2D4E5"/>
            </a:solidFill>
            <a:prstDash val="solid"/>
          </a:ln>
        </p:spPr>
      </p:sp>
      <p:sp>
        <p:nvSpPr>
          <p:cNvPr id="5" name="Text 2"/>
          <p:cNvSpPr/>
          <p:nvPr/>
        </p:nvSpPr>
        <p:spPr>
          <a:xfrm>
            <a:off x="934760" y="4457581"/>
            <a:ext cx="2704386" cy="337899"/>
          </a:xfrm>
          <a:prstGeom prst="rect">
            <a:avLst/>
          </a:prstGeom>
          <a:noFill/>
          <a:ln/>
        </p:spPr>
        <p:txBody>
          <a:bodyPr wrap="none" lIns="0" tIns="0" rIns="0" bIns="0" rtlCol="0" anchor="t"/>
          <a:lstStyle/>
          <a:p>
            <a:pPr indent="0" marL="0">
              <a:lnSpc>
                <a:spcPts val="2650"/>
              </a:lnSpc>
              <a:buNone/>
            </a:pPr>
            <a:r>
              <a:rPr lang="en-US" sz="2100" b="1" dirty="0">
                <a:solidFill>
                  <a:srgbClr val="272525"/>
                </a:solidFill>
                <a:latin typeface="Petrona Bold" pitchFamily="34" charset="0"/>
                <a:ea typeface="Petrona Bold" pitchFamily="34" charset="-122"/>
                <a:cs typeface="Petrona Bold" pitchFamily="34" charset="-120"/>
              </a:rPr>
              <a:t>RESTful API</a:t>
            </a:r>
            <a:endParaRPr lang="en-US" sz="2100" dirty="0"/>
          </a:p>
        </p:txBody>
      </p:sp>
      <p:sp>
        <p:nvSpPr>
          <p:cNvPr id="6" name="Text 3"/>
          <p:cNvSpPr/>
          <p:nvPr/>
        </p:nvSpPr>
        <p:spPr>
          <a:xfrm>
            <a:off x="934760" y="4919067"/>
            <a:ext cx="6063853" cy="659368"/>
          </a:xfrm>
          <a:prstGeom prst="rect">
            <a:avLst/>
          </a:prstGeom>
          <a:noFill/>
          <a:ln/>
        </p:spPr>
        <p:txBody>
          <a:bodyPr wrap="square" lIns="0" tIns="0" rIns="0" bIns="0" rtlCol="0" anchor="t"/>
          <a:lstStyle/>
          <a:p>
            <a:pPr indent="0" marL="0">
              <a:lnSpc>
                <a:spcPts val="2550"/>
              </a:lnSpc>
              <a:buNone/>
            </a:pPr>
            <a:r>
              <a:rPr lang="en-US" sz="1600" dirty="0">
                <a:solidFill>
                  <a:srgbClr val="272525"/>
                </a:solidFill>
                <a:latin typeface="Inter" pitchFamily="34" charset="0"/>
                <a:ea typeface="Inter" pitchFamily="34" charset="-122"/>
                <a:cs typeface="Inter" pitchFamily="34" charset="-120"/>
              </a:rPr>
              <a:t>Build a secure and scalable RESTful API using the Spring Boot framework.</a:t>
            </a:r>
            <a:endParaRPr lang="en-US" sz="1600" dirty="0"/>
          </a:p>
        </p:txBody>
      </p:sp>
      <p:sp>
        <p:nvSpPr>
          <p:cNvPr id="7" name="Shape 4"/>
          <p:cNvSpPr/>
          <p:nvPr/>
        </p:nvSpPr>
        <p:spPr>
          <a:xfrm>
            <a:off x="7418189" y="4243983"/>
            <a:ext cx="6491049" cy="1548051"/>
          </a:xfrm>
          <a:prstGeom prst="roundRect">
            <a:avLst>
              <a:gd name="adj" fmla="val 5590"/>
            </a:avLst>
          </a:prstGeom>
          <a:solidFill>
            <a:srgbClr val="CCEEFF"/>
          </a:solidFill>
          <a:ln w="7620">
            <a:solidFill>
              <a:srgbClr val="B2D4E5"/>
            </a:solidFill>
            <a:prstDash val="solid"/>
          </a:ln>
        </p:spPr>
      </p:sp>
      <p:sp>
        <p:nvSpPr>
          <p:cNvPr id="8" name="Text 5"/>
          <p:cNvSpPr/>
          <p:nvPr/>
        </p:nvSpPr>
        <p:spPr>
          <a:xfrm>
            <a:off x="7631787" y="4457581"/>
            <a:ext cx="2704386" cy="337899"/>
          </a:xfrm>
          <a:prstGeom prst="rect">
            <a:avLst/>
          </a:prstGeom>
          <a:noFill/>
          <a:ln/>
        </p:spPr>
        <p:txBody>
          <a:bodyPr wrap="none" lIns="0" tIns="0" rIns="0" bIns="0" rtlCol="0" anchor="t"/>
          <a:lstStyle/>
          <a:p>
            <a:pPr indent="0" marL="0">
              <a:lnSpc>
                <a:spcPts val="2650"/>
              </a:lnSpc>
              <a:buNone/>
            </a:pPr>
            <a:r>
              <a:rPr lang="en-US" sz="2100" b="1" dirty="0">
                <a:solidFill>
                  <a:srgbClr val="272525"/>
                </a:solidFill>
                <a:latin typeface="Petrona Bold" pitchFamily="34" charset="0"/>
                <a:ea typeface="Petrona Bold" pitchFamily="34" charset="-122"/>
                <a:cs typeface="Petrona Bold" pitchFamily="34" charset="-120"/>
              </a:rPr>
              <a:t>Data Management</a:t>
            </a:r>
            <a:endParaRPr lang="en-US" sz="2100" dirty="0"/>
          </a:p>
        </p:txBody>
      </p:sp>
      <p:sp>
        <p:nvSpPr>
          <p:cNvPr id="9" name="Text 6"/>
          <p:cNvSpPr/>
          <p:nvPr/>
        </p:nvSpPr>
        <p:spPr>
          <a:xfrm>
            <a:off x="7631787" y="4919067"/>
            <a:ext cx="6063853" cy="659368"/>
          </a:xfrm>
          <a:prstGeom prst="rect">
            <a:avLst/>
          </a:prstGeom>
          <a:noFill/>
          <a:ln/>
        </p:spPr>
        <p:txBody>
          <a:bodyPr wrap="square" lIns="0" tIns="0" rIns="0" bIns="0" rtlCol="0" anchor="t"/>
          <a:lstStyle/>
          <a:p>
            <a:pPr indent="0" marL="0">
              <a:lnSpc>
                <a:spcPts val="2550"/>
              </a:lnSpc>
              <a:buNone/>
            </a:pPr>
            <a:r>
              <a:rPr lang="en-US" sz="1600" dirty="0">
                <a:solidFill>
                  <a:srgbClr val="272525"/>
                </a:solidFill>
                <a:latin typeface="Inter" pitchFamily="34" charset="0"/>
                <a:ea typeface="Inter" pitchFamily="34" charset="-122"/>
                <a:cs typeface="Inter" pitchFamily="34" charset="-120"/>
              </a:rPr>
              <a:t>Integrate the MySQL database with Spring Boot to handle data storage and retrieval.</a:t>
            </a:r>
            <a:endParaRPr lang="en-US" sz="1600" dirty="0"/>
          </a:p>
        </p:txBody>
      </p:sp>
      <p:sp>
        <p:nvSpPr>
          <p:cNvPr id="10" name="Shape 7"/>
          <p:cNvSpPr/>
          <p:nvPr/>
        </p:nvSpPr>
        <p:spPr>
          <a:xfrm>
            <a:off x="721162" y="5998012"/>
            <a:ext cx="6491049" cy="1548051"/>
          </a:xfrm>
          <a:prstGeom prst="roundRect">
            <a:avLst>
              <a:gd name="adj" fmla="val 5590"/>
            </a:avLst>
          </a:prstGeom>
          <a:solidFill>
            <a:srgbClr val="CCEEFF"/>
          </a:solidFill>
          <a:ln w="7620">
            <a:solidFill>
              <a:srgbClr val="B2D4E5"/>
            </a:solidFill>
            <a:prstDash val="solid"/>
          </a:ln>
        </p:spPr>
      </p:sp>
      <p:sp>
        <p:nvSpPr>
          <p:cNvPr id="11" name="Text 8"/>
          <p:cNvSpPr/>
          <p:nvPr/>
        </p:nvSpPr>
        <p:spPr>
          <a:xfrm>
            <a:off x="934760" y="6211610"/>
            <a:ext cx="2704386" cy="337899"/>
          </a:xfrm>
          <a:prstGeom prst="rect">
            <a:avLst/>
          </a:prstGeom>
          <a:noFill/>
          <a:ln/>
        </p:spPr>
        <p:txBody>
          <a:bodyPr wrap="none" lIns="0" tIns="0" rIns="0" bIns="0" rtlCol="0" anchor="t"/>
          <a:lstStyle/>
          <a:p>
            <a:pPr indent="0" marL="0">
              <a:lnSpc>
                <a:spcPts val="2650"/>
              </a:lnSpc>
              <a:buNone/>
            </a:pPr>
            <a:r>
              <a:rPr lang="en-US" sz="2100" b="1" dirty="0">
                <a:solidFill>
                  <a:srgbClr val="272525"/>
                </a:solidFill>
                <a:latin typeface="Petrona Bold" pitchFamily="34" charset="0"/>
                <a:ea typeface="Petrona Bold" pitchFamily="34" charset="-122"/>
                <a:cs typeface="Petrona Bold" pitchFamily="34" charset="-120"/>
              </a:rPr>
              <a:t>Microservices</a:t>
            </a:r>
            <a:endParaRPr lang="en-US" sz="2100" dirty="0"/>
          </a:p>
        </p:txBody>
      </p:sp>
      <p:sp>
        <p:nvSpPr>
          <p:cNvPr id="12" name="Text 9"/>
          <p:cNvSpPr/>
          <p:nvPr/>
        </p:nvSpPr>
        <p:spPr>
          <a:xfrm>
            <a:off x="934760" y="6673096"/>
            <a:ext cx="6063853" cy="659368"/>
          </a:xfrm>
          <a:prstGeom prst="rect">
            <a:avLst/>
          </a:prstGeom>
          <a:noFill/>
          <a:ln/>
        </p:spPr>
        <p:txBody>
          <a:bodyPr wrap="square" lIns="0" tIns="0" rIns="0" bIns="0" rtlCol="0" anchor="t"/>
          <a:lstStyle/>
          <a:p>
            <a:pPr indent="0" marL="0">
              <a:lnSpc>
                <a:spcPts val="2550"/>
              </a:lnSpc>
              <a:buNone/>
            </a:pPr>
            <a:r>
              <a:rPr lang="en-US" sz="1600" dirty="0">
                <a:solidFill>
                  <a:srgbClr val="272525"/>
                </a:solidFill>
                <a:latin typeface="Inter" pitchFamily="34" charset="0"/>
                <a:ea typeface="Inter" pitchFamily="34" charset="-122"/>
                <a:cs typeface="Inter" pitchFamily="34" charset="-120"/>
              </a:rPr>
              <a:t>Adopt a microservices architecture to ensure modularity and maintainability.</a:t>
            </a:r>
            <a:endParaRPr lang="en-US" sz="1600" dirty="0"/>
          </a:p>
        </p:txBody>
      </p:sp>
      <p:sp>
        <p:nvSpPr>
          <p:cNvPr id="13" name="Shape 10"/>
          <p:cNvSpPr/>
          <p:nvPr/>
        </p:nvSpPr>
        <p:spPr>
          <a:xfrm>
            <a:off x="7418189" y="5998012"/>
            <a:ext cx="6491049" cy="1548051"/>
          </a:xfrm>
          <a:prstGeom prst="roundRect">
            <a:avLst>
              <a:gd name="adj" fmla="val 5590"/>
            </a:avLst>
          </a:prstGeom>
          <a:solidFill>
            <a:srgbClr val="CCEEFF"/>
          </a:solidFill>
          <a:ln w="7620">
            <a:solidFill>
              <a:srgbClr val="B2D4E5"/>
            </a:solidFill>
            <a:prstDash val="solid"/>
          </a:ln>
        </p:spPr>
      </p:sp>
      <p:sp>
        <p:nvSpPr>
          <p:cNvPr id="14" name="Text 11"/>
          <p:cNvSpPr/>
          <p:nvPr/>
        </p:nvSpPr>
        <p:spPr>
          <a:xfrm>
            <a:off x="7631787" y="6211610"/>
            <a:ext cx="2996803" cy="337899"/>
          </a:xfrm>
          <a:prstGeom prst="rect">
            <a:avLst/>
          </a:prstGeom>
          <a:noFill/>
          <a:ln/>
        </p:spPr>
        <p:txBody>
          <a:bodyPr wrap="none" lIns="0" tIns="0" rIns="0" bIns="0" rtlCol="0" anchor="t"/>
          <a:lstStyle/>
          <a:p>
            <a:pPr indent="0" marL="0">
              <a:lnSpc>
                <a:spcPts val="2650"/>
              </a:lnSpc>
              <a:buNone/>
            </a:pPr>
            <a:r>
              <a:rPr lang="en-US" sz="2100" b="1" dirty="0">
                <a:solidFill>
                  <a:srgbClr val="272525"/>
                </a:solidFill>
                <a:latin typeface="Petrona Bold" pitchFamily="34" charset="0"/>
                <a:ea typeface="Petrona Bold" pitchFamily="34" charset="-122"/>
                <a:cs typeface="Petrona Bold" pitchFamily="34" charset="-120"/>
              </a:rPr>
              <a:t>Logging and Monitoring</a:t>
            </a:r>
            <a:endParaRPr lang="en-US" sz="2100" dirty="0"/>
          </a:p>
        </p:txBody>
      </p:sp>
      <p:sp>
        <p:nvSpPr>
          <p:cNvPr id="15" name="Text 12"/>
          <p:cNvSpPr/>
          <p:nvPr/>
        </p:nvSpPr>
        <p:spPr>
          <a:xfrm>
            <a:off x="7631787" y="6673096"/>
            <a:ext cx="6063853" cy="659368"/>
          </a:xfrm>
          <a:prstGeom prst="rect">
            <a:avLst/>
          </a:prstGeom>
          <a:noFill/>
          <a:ln/>
        </p:spPr>
        <p:txBody>
          <a:bodyPr wrap="square" lIns="0" tIns="0" rIns="0" bIns="0" rtlCol="0" anchor="t"/>
          <a:lstStyle/>
          <a:p>
            <a:pPr indent="0" marL="0">
              <a:lnSpc>
                <a:spcPts val="2550"/>
              </a:lnSpc>
              <a:buNone/>
            </a:pPr>
            <a:r>
              <a:rPr lang="en-US" sz="1600" dirty="0">
                <a:solidFill>
                  <a:srgbClr val="272525"/>
                </a:solidFill>
                <a:latin typeface="Inter" pitchFamily="34" charset="0"/>
                <a:ea typeface="Inter" pitchFamily="34" charset="-122"/>
                <a:cs typeface="Inter" pitchFamily="34" charset="-120"/>
              </a:rPr>
              <a:t>Implement robust logging and monitoring mechanisms to ensure system stability and troubleshooting.</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20792" y="772835"/>
            <a:ext cx="7902416" cy="1163955"/>
          </a:xfrm>
          <a:prstGeom prst="rect">
            <a:avLst/>
          </a:prstGeom>
          <a:noFill/>
          <a:ln/>
        </p:spPr>
        <p:txBody>
          <a:bodyPr wrap="square" lIns="0" tIns="0" rIns="0" bIns="0" rtlCol="0" anchor="t"/>
          <a:lstStyle/>
          <a:p>
            <a:pPr indent="0" marL="0">
              <a:lnSpc>
                <a:spcPts val="4550"/>
              </a:lnSpc>
              <a:buNone/>
            </a:pPr>
            <a:r>
              <a:rPr lang="en-US" sz="3650" b="1" dirty="0">
                <a:solidFill>
                  <a:srgbClr val="000000"/>
                </a:solidFill>
                <a:latin typeface="Petrona Bold" pitchFamily="34" charset="0"/>
                <a:ea typeface="Petrona Bold" pitchFamily="34" charset="-122"/>
                <a:cs typeface="Petrona Bold" pitchFamily="34" charset="-120"/>
              </a:rPr>
              <a:t>Securing the System with JWT and User Authentication</a:t>
            </a:r>
            <a:endParaRPr lang="en-US" sz="3650" dirty="0"/>
          </a:p>
        </p:txBody>
      </p:sp>
      <p:pic>
        <p:nvPicPr>
          <p:cNvPr id="4" name="Image 1" descr="preencoded.png">    </p:cNvPr>
          <p:cNvPicPr>
            <a:picLocks noChangeAspect="1"/>
          </p:cNvPicPr>
          <p:nvPr/>
        </p:nvPicPr>
        <p:blipFill>
          <a:blip r:embed="rId2"/>
          <a:stretch>
            <a:fillRect/>
          </a:stretch>
        </p:blipFill>
        <p:spPr>
          <a:xfrm>
            <a:off x="620792" y="2202775"/>
            <a:ext cx="443389" cy="443389"/>
          </a:xfrm>
          <a:prstGeom prst="rect">
            <a:avLst/>
          </a:prstGeom>
        </p:spPr>
      </p:pic>
      <p:sp>
        <p:nvSpPr>
          <p:cNvPr id="5" name="Text 1"/>
          <p:cNvSpPr/>
          <p:nvPr/>
        </p:nvSpPr>
        <p:spPr>
          <a:xfrm>
            <a:off x="620792" y="2823448"/>
            <a:ext cx="2328386" cy="291108"/>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Access Control</a:t>
            </a:r>
            <a:endParaRPr lang="en-US" sz="1800" dirty="0"/>
          </a:p>
        </p:txBody>
      </p:sp>
      <p:sp>
        <p:nvSpPr>
          <p:cNvPr id="6" name="Text 2"/>
          <p:cNvSpPr/>
          <p:nvPr/>
        </p:nvSpPr>
        <p:spPr>
          <a:xfrm>
            <a:off x="620792" y="3220879"/>
            <a:ext cx="7902416" cy="283845"/>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Implement JWT-based authentication to secure user access to the home automation system.</a:t>
            </a:r>
            <a:endParaRPr lang="en-US" sz="1350" dirty="0"/>
          </a:p>
        </p:txBody>
      </p:sp>
      <p:pic>
        <p:nvPicPr>
          <p:cNvPr id="7" name="Image 2" descr="preencoded.png">    </p:cNvPr>
          <p:cNvPicPr>
            <a:picLocks noChangeAspect="1"/>
          </p:cNvPicPr>
          <p:nvPr/>
        </p:nvPicPr>
        <p:blipFill>
          <a:blip r:embed="rId3"/>
          <a:stretch>
            <a:fillRect/>
          </a:stretch>
        </p:blipFill>
        <p:spPr>
          <a:xfrm>
            <a:off x="620792" y="4036814"/>
            <a:ext cx="443389" cy="443389"/>
          </a:xfrm>
          <a:prstGeom prst="rect">
            <a:avLst/>
          </a:prstGeom>
        </p:spPr>
      </p:pic>
      <p:sp>
        <p:nvSpPr>
          <p:cNvPr id="8" name="Text 3"/>
          <p:cNvSpPr/>
          <p:nvPr/>
        </p:nvSpPr>
        <p:spPr>
          <a:xfrm>
            <a:off x="620792" y="4657487"/>
            <a:ext cx="2328386" cy="291108"/>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Data Encryption</a:t>
            </a:r>
            <a:endParaRPr lang="en-US" sz="1800" dirty="0"/>
          </a:p>
        </p:txBody>
      </p:sp>
      <p:sp>
        <p:nvSpPr>
          <p:cNvPr id="9" name="Text 4"/>
          <p:cNvSpPr/>
          <p:nvPr/>
        </p:nvSpPr>
        <p:spPr>
          <a:xfrm>
            <a:off x="620792" y="5054918"/>
            <a:ext cx="7902416" cy="283845"/>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Ensure the confidentiality of user data and system communication through robust encryption.</a:t>
            </a:r>
            <a:endParaRPr lang="en-US" sz="1350" dirty="0"/>
          </a:p>
        </p:txBody>
      </p:sp>
      <p:pic>
        <p:nvPicPr>
          <p:cNvPr id="10" name="Image 3" descr="preencoded.png">    </p:cNvPr>
          <p:cNvPicPr>
            <a:picLocks noChangeAspect="1"/>
          </p:cNvPicPr>
          <p:nvPr/>
        </p:nvPicPr>
        <p:blipFill>
          <a:blip r:embed="rId4"/>
          <a:stretch>
            <a:fillRect/>
          </a:stretch>
        </p:blipFill>
        <p:spPr>
          <a:xfrm>
            <a:off x="620792" y="5870853"/>
            <a:ext cx="443389" cy="443389"/>
          </a:xfrm>
          <a:prstGeom prst="rect">
            <a:avLst/>
          </a:prstGeom>
        </p:spPr>
      </p:pic>
      <p:sp>
        <p:nvSpPr>
          <p:cNvPr id="11" name="Text 5"/>
          <p:cNvSpPr/>
          <p:nvPr/>
        </p:nvSpPr>
        <p:spPr>
          <a:xfrm>
            <a:off x="620792" y="6491526"/>
            <a:ext cx="2328386" cy="291108"/>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Biometric Security</a:t>
            </a:r>
            <a:endParaRPr lang="en-US" sz="1800" dirty="0"/>
          </a:p>
        </p:txBody>
      </p:sp>
      <p:sp>
        <p:nvSpPr>
          <p:cNvPr id="12" name="Text 6"/>
          <p:cNvSpPr/>
          <p:nvPr/>
        </p:nvSpPr>
        <p:spPr>
          <a:xfrm>
            <a:off x="620792" y="6888956"/>
            <a:ext cx="7902416" cy="567690"/>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Inter" pitchFamily="34" charset="0"/>
                <a:ea typeface="Inter" pitchFamily="34" charset="-122"/>
                <a:cs typeface="Inter" pitchFamily="34" charset="-120"/>
              </a:rPr>
              <a:t>Leverage biometric authentication, such as fingerprint or facial recognition, for enhanced security.</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474595"/>
            <a:ext cx="7556421" cy="1488519"/>
          </a:xfrm>
          <a:prstGeom prst="rect">
            <a:avLst/>
          </a:prstGeom>
          <a:noFill/>
          <a:ln/>
        </p:spPr>
        <p:txBody>
          <a:bodyPr wrap="square" lIns="0" tIns="0" rIns="0" bIns="0" rtlCol="0" anchor="t"/>
          <a:lstStyle/>
          <a:p>
            <a:pPr indent="0" marL="0">
              <a:lnSpc>
                <a:spcPts val="5850"/>
              </a:lnSpc>
              <a:buNone/>
            </a:pPr>
            <a:r>
              <a:rPr lang="en-US" sz="4650" b="1" dirty="0">
                <a:solidFill>
                  <a:srgbClr val="000000"/>
                </a:solidFill>
                <a:latin typeface="Petrona Bold" pitchFamily="34" charset="0"/>
                <a:ea typeface="Petrona Bold" pitchFamily="34" charset="-122"/>
                <a:cs typeface="Petrona Bold" pitchFamily="34" charset="-120"/>
              </a:rPr>
              <a:t>Conclusion and Future Enhancements</a:t>
            </a:r>
            <a:endParaRPr lang="en-US" sz="4650" dirty="0"/>
          </a:p>
        </p:txBody>
      </p:sp>
      <p:sp>
        <p:nvSpPr>
          <p:cNvPr id="4" name="Text 1"/>
          <p:cNvSpPr/>
          <p:nvPr/>
        </p:nvSpPr>
        <p:spPr>
          <a:xfrm>
            <a:off x="793790" y="4303276"/>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272525"/>
                </a:solidFill>
                <a:latin typeface="Inter" pitchFamily="34" charset="0"/>
                <a:ea typeface="Inter" pitchFamily="34" charset="-122"/>
                <a:cs typeface="Inter" pitchFamily="34" charset="-120"/>
              </a:rPr>
              <a:t>The comprehensive home automation system showcases the power of integrated technology to transform your living experience. As technology continues to evolve, explore exciting future enhancements to elevate your home's intelligence and convenience.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2024-10-25T16:15:06Z</dcterms:created>
  <dcterms:modified xsi:type="dcterms:W3CDTF">2024-10-25T16:15:06Z</dcterms:modified>
</cp:coreProperties>
</file>